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4" r:id="rId9"/>
    <p:sldId id="265" r:id="rId10"/>
    <p:sldId id="263" r:id="rId11"/>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176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9CAD9-40E1-0C45-A15F-7C573DCB5012}" type="datetimeFigureOut">
              <a:rPr lang="nl-NL" smtClean="0"/>
              <a:t>26-01-17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DD006-494A-5341-96F8-3D5F8B917676}" type="slidenum">
              <a:rPr lang="nl-NL" smtClean="0"/>
              <a:t>‹nr.›</a:t>
            </a:fld>
            <a:endParaRPr lang="nl-NL"/>
          </a:p>
        </p:txBody>
      </p:sp>
    </p:spTree>
    <p:extLst>
      <p:ext uri="{BB962C8B-B14F-4D97-AF65-F5344CB8AC3E}">
        <p14:creationId xmlns:p14="http://schemas.microsoft.com/office/powerpoint/2010/main" val="20647631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www.youtube.com/watch?v=4ma8QnGRQCE&amp;list=PLzWn31iW7cvMC-PLkWk_9oUYZfHnYGlHQ&amp;index=1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hlinkClick r:id="rId3"/>
              </a:rPr>
              <a:t>https://www.youtube.com/watch?v=4ma8QnGRQCE&amp;list=PLzWn31iW7cvMC-PLkWk_9oUYZfHnYGlHQ&amp;index=12</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A04DD006-494A-5341-96F8-3D5F8B917676}" type="slidenum">
              <a:rPr lang="nl-NL" smtClean="0"/>
              <a:t>10</a:t>
            </a:fld>
            <a:endParaRPr lang="nl-NL"/>
          </a:p>
        </p:txBody>
      </p:sp>
    </p:spTree>
    <p:extLst>
      <p:ext uri="{BB962C8B-B14F-4D97-AF65-F5344CB8AC3E}">
        <p14:creationId xmlns:p14="http://schemas.microsoft.com/office/powerpoint/2010/main" val="1726932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76E53081-E8B7-A74F-9F4C-02FC1B59B8C3}" type="datetimeFigureOut">
              <a:rPr lang="nl-NL" smtClean="0"/>
              <a:t>26-01-17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FEADF55-7A6C-E64F-AB48-FC01BA40D1BA}" type="slidenum">
              <a:rPr lang="nl-NL" smtClean="0"/>
              <a:t>‹nr.›</a:t>
            </a:fld>
            <a:endParaRPr lang="nl-NL"/>
          </a:p>
        </p:txBody>
      </p:sp>
    </p:spTree>
    <p:extLst>
      <p:ext uri="{BB962C8B-B14F-4D97-AF65-F5344CB8AC3E}">
        <p14:creationId xmlns:p14="http://schemas.microsoft.com/office/powerpoint/2010/main" val="415917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6E53081-E8B7-A74F-9F4C-02FC1B59B8C3}" type="datetimeFigureOut">
              <a:rPr lang="nl-NL" smtClean="0"/>
              <a:t>26-01-17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FEADF55-7A6C-E64F-AB48-FC01BA40D1BA}" type="slidenum">
              <a:rPr lang="nl-NL" smtClean="0"/>
              <a:t>‹nr.›</a:t>
            </a:fld>
            <a:endParaRPr lang="nl-NL"/>
          </a:p>
        </p:txBody>
      </p:sp>
    </p:spTree>
    <p:extLst>
      <p:ext uri="{BB962C8B-B14F-4D97-AF65-F5344CB8AC3E}">
        <p14:creationId xmlns:p14="http://schemas.microsoft.com/office/powerpoint/2010/main" val="3285015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6E53081-E8B7-A74F-9F4C-02FC1B59B8C3}" type="datetimeFigureOut">
              <a:rPr lang="nl-NL" smtClean="0"/>
              <a:t>26-01-17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FEADF55-7A6C-E64F-AB48-FC01BA40D1BA}" type="slidenum">
              <a:rPr lang="nl-NL" smtClean="0"/>
              <a:t>‹nr.›</a:t>
            </a:fld>
            <a:endParaRPr lang="nl-NL"/>
          </a:p>
        </p:txBody>
      </p:sp>
    </p:spTree>
    <p:extLst>
      <p:ext uri="{BB962C8B-B14F-4D97-AF65-F5344CB8AC3E}">
        <p14:creationId xmlns:p14="http://schemas.microsoft.com/office/powerpoint/2010/main" val="1668725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6E53081-E8B7-A74F-9F4C-02FC1B59B8C3}" type="datetimeFigureOut">
              <a:rPr lang="nl-NL" smtClean="0"/>
              <a:t>26-01-17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FEADF55-7A6C-E64F-AB48-FC01BA40D1BA}" type="slidenum">
              <a:rPr lang="nl-NL" smtClean="0"/>
              <a:t>‹nr.›</a:t>
            </a:fld>
            <a:endParaRPr lang="nl-NL"/>
          </a:p>
        </p:txBody>
      </p:sp>
    </p:spTree>
    <p:extLst>
      <p:ext uri="{BB962C8B-B14F-4D97-AF65-F5344CB8AC3E}">
        <p14:creationId xmlns:p14="http://schemas.microsoft.com/office/powerpoint/2010/main" val="142746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76E53081-E8B7-A74F-9F4C-02FC1B59B8C3}" type="datetimeFigureOut">
              <a:rPr lang="nl-NL" smtClean="0"/>
              <a:t>26-01-17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FEADF55-7A6C-E64F-AB48-FC01BA40D1BA}" type="slidenum">
              <a:rPr lang="nl-NL" smtClean="0"/>
              <a:t>‹nr.›</a:t>
            </a:fld>
            <a:endParaRPr lang="nl-NL"/>
          </a:p>
        </p:txBody>
      </p:sp>
    </p:spTree>
    <p:extLst>
      <p:ext uri="{BB962C8B-B14F-4D97-AF65-F5344CB8AC3E}">
        <p14:creationId xmlns:p14="http://schemas.microsoft.com/office/powerpoint/2010/main" val="1185356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76E53081-E8B7-A74F-9F4C-02FC1B59B8C3}" type="datetimeFigureOut">
              <a:rPr lang="nl-NL" smtClean="0"/>
              <a:t>26-01-17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FEADF55-7A6C-E64F-AB48-FC01BA40D1BA}" type="slidenum">
              <a:rPr lang="nl-NL" smtClean="0"/>
              <a:t>‹nr.›</a:t>
            </a:fld>
            <a:endParaRPr lang="nl-NL"/>
          </a:p>
        </p:txBody>
      </p:sp>
    </p:spTree>
    <p:extLst>
      <p:ext uri="{BB962C8B-B14F-4D97-AF65-F5344CB8AC3E}">
        <p14:creationId xmlns:p14="http://schemas.microsoft.com/office/powerpoint/2010/main" val="2547621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76E53081-E8B7-A74F-9F4C-02FC1B59B8C3}" type="datetimeFigureOut">
              <a:rPr lang="nl-NL" smtClean="0"/>
              <a:t>26-01-17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FEADF55-7A6C-E64F-AB48-FC01BA40D1BA}" type="slidenum">
              <a:rPr lang="nl-NL" smtClean="0"/>
              <a:t>‹nr.›</a:t>
            </a:fld>
            <a:endParaRPr lang="nl-NL"/>
          </a:p>
        </p:txBody>
      </p:sp>
    </p:spTree>
    <p:extLst>
      <p:ext uri="{BB962C8B-B14F-4D97-AF65-F5344CB8AC3E}">
        <p14:creationId xmlns:p14="http://schemas.microsoft.com/office/powerpoint/2010/main" val="996463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76E53081-E8B7-A74F-9F4C-02FC1B59B8C3}" type="datetimeFigureOut">
              <a:rPr lang="nl-NL" smtClean="0"/>
              <a:t>26-01-17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FEADF55-7A6C-E64F-AB48-FC01BA40D1BA}" type="slidenum">
              <a:rPr lang="nl-NL" smtClean="0"/>
              <a:t>‹nr.›</a:t>
            </a:fld>
            <a:endParaRPr lang="nl-NL"/>
          </a:p>
        </p:txBody>
      </p:sp>
    </p:spTree>
    <p:extLst>
      <p:ext uri="{BB962C8B-B14F-4D97-AF65-F5344CB8AC3E}">
        <p14:creationId xmlns:p14="http://schemas.microsoft.com/office/powerpoint/2010/main" val="3444349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6E53081-E8B7-A74F-9F4C-02FC1B59B8C3}" type="datetimeFigureOut">
              <a:rPr lang="nl-NL" smtClean="0"/>
              <a:t>26-01-17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FEADF55-7A6C-E64F-AB48-FC01BA40D1BA}" type="slidenum">
              <a:rPr lang="nl-NL" smtClean="0"/>
              <a:t>‹nr.›</a:t>
            </a:fld>
            <a:endParaRPr lang="nl-NL"/>
          </a:p>
        </p:txBody>
      </p:sp>
    </p:spTree>
    <p:extLst>
      <p:ext uri="{BB962C8B-B14F-4D97-AF65-F5344CB8AC3E}">
        <p14:creationId xmlns:p14="http://schemas.microsoft.com/office/powerpoint/2010/main" val="1621937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76E53081-E8B7-A74F-9F4C-02FC1B59B8C3}" type="datetimeFigureOut">
              <a:rPr lang="nl-NL" smtClean="0"/>
              <a:t>26-01-17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FEADF55-7A6C-E64F-AB48-FC01BA40D1BA}" type="slidenum">
              <a:rPr lang="nl-NL" smtClean="0"/>
              <a:t>‹nr.›</a:t>
            </a:fld>
            <a:endParaRPr lang="nl-NL"/>
          </a:p>
        </p:txBody>
      </p:sp>
    </p:spTree>
    <p:extLst>
      <p:ext uri="{BB962C8B-B14F-4D97-AF65-F5344CB8AC3E}">
        <p14:creationId xmlns:p14="http://schemas.microsoft.com/office/powerpoint/2010/main" val="4135671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76E53081-E8B7-A74F-9F4C-02FC1B59B8C3}" type="datetimeFigureOut">
              <a:rPr lang="nl-NL" smtClean="0"/>
              <a:t>26-01-17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FEADF55-7A6C-E64F-AB48-FC01BA40D1BA}" type="slidenum">
              <a:rPr lang="nl-NL" smtClean="0"/>
              <a:t>‹nr.›</a:t>
            </a:fld>
            <a:endParaRPr lang="nl-NL"/>
          </a:p>
        </p:txBody>
      </p:sp>
    </p:spTree>
    <p:extLst>
      <p:ext uri="{BB962C8B-B14F-4D97-AF65-F5344CB8AC3E}">
        <p14:creationId xmlns:p14="http://schemas.microsoft.com/office/powerpoint/2010/main" val="8745527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53081-E8B7-A74F-9F4C-02FC1B59B8C3}" type="datetimeFigureOut">
              <a:rPr lang="nl-NL" smtClean="0"/>
              <a:t>26-01-17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ADF55-7A6C-E64F-AB48-FC01BA40D1BA}" type="slidenum">
              <a:rPr lang="nl-NL" smtClean="0"/>
              <a:t>‹nr.›</a:t>
            </a:fld>
            <a:endParaRPr lang="nl-NL"/>
          </a:p>
        </p:txBody>
      </p:sp>
    </p:spTree>
    <p:extLst>
      <p:ext uri="{BB962C8B-B14F-4D97-AF65-F5344CB8AC3E}">
        <p14:creationId xmlns:p14="http://schemas.microsoft.com/office/powerpoint/2010/main" val="4018728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5kqPMteLoLw&amp;index=7&amp;list=PLzWn31iW7cvMC-PLkWk_9oUYZfHnYGlHQ" TargetMode="External"/><Relationship Id="rId4" Type="http://schemas.openxmlformats.org/officeDocument/2006/relationships/hyperlink" Target="https://www.youtube.com/watch?v=dWOnzytD4_0&amp;list=PLzWn31iW7cvMC-PLkWk_9oUYZfHnYGlHQ&amp;index=6" TargetMode="External"/><Relationship Id="rId5" Type="http://schemas.openxmlformats.org/officeDocument/2006/relationships/hyperlink" Target="https://www.youtube.com/watch?v=mDkXa4avY-g"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ariekeabels.nl/2009/09/174/%23fn-174-2" TargetMode="External"/><Relationship Id="rId4" Type="http://schemas.openxmlformats.org/officeDocument/2006/relationships/hyperlink" Target="http://www.mariekeabels.nl/2009/09/174/%23fn-174-3" TargetMode="External"/><Relationship Id="rId5" Type="http://schemas.openxmlformats.org/officeDocument/2006/relationships/hyperlink" Target="http://www.mariekeabels.nl/2009/09/174/%23fn-174-4" TargetMode="External"/><Relationship Id="rId6" Type="http://schemas.openxmlformats.org/officeDocument/2006/relationships/hyperlink" Target="http://www.mariekeabels.nl/2009/09/174/" TargetMode="External"/><Relationship Id="rId7" Type="http://schemas.openxmlformats.org/officeDocument/2006/relationships/hyperlink" Target="http://www.mariekeabels.nl/2009/09/174/%23fn-174-18" TargetMode="External"/><Relationship Id="rId8" Type="http://schemas.openxmlformats.org/officeDocument/2006/relationships/hyperlink" Target="http://www.mariekeabels.nl/2009/09/174/%23fn-174-19" TargetMode="External"/><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68111"/>
            <a:ext cx="4351867" cy="3189111"/>
          </a:xfrm>
        </p:spPr>
        <p:txBody>
          <a:bodyPr>
            <a:normAutofit/>
          </a:bodyPr>
          <a:lstStyle/>
          <a:p>
            <a:pPr algn="l"/>
            <a:r>
              <a:rPr lang="nl-NL" dirty="0" smtClean="0"/>
              <a:t>Toneel in de </a:t>
            </a:r>
            <a:br>
              <a:rPr lang="nl-NL" dirty="0" smtClean="0"/>
            </a:br>
            <a:r>
              <a:rPr lang="nl-NL" dirty="0" smtClean="0"/>
              <a:t>17</a:t>
            </a:r>
            <a:r>
              <a:rPr lang="nl-NL" baseline="30000" dirty="0" smtClean="0"/>
              <a:t>e</a:t>
            </a:r>
            <a:r>
              <a:rPr lang="nl-NL" dirty="0" smtClean="0"/>
              <a:t> eeuw</a:t>
            </a:r>
            <a:endParaRPr lang="nl-NL" dirty="0"/>
          </a:p>
        </p:txBody>
      </p:sp>
      <p:sp>
        <p:nvSpPr>
          <p:cNvPr id="3" name="Subtitel 2"/>
          <p:cNvSpPr>
            <a:spLocks noGrp="1"/>
          </p:cNvSpPr>
          <p:nvPr>
            <p:ph type="subTitle" idx="1"/>
          </p:nvPr>
        </p:nvSpPr>
        <p:spPr>
          <a:xfrm>
            <a:off x="1371600" y="2864556"/>
            <a:ext cx="6400800" cy="2774244"/>
          </a:xfrm>
        </p:spPr>
        <p:txBody>
          <a:bodyPr>
            <a:normAutofit lnSpcReduction="10000"/>
          </a:bodyPr>
          <a:lstStyle/>
          <a:p>
            <a:pPr algn="l"/>
            <a:r>
              <a:rPr lang="nl-NL" dirty="0" smtClean="0"/>
              <a:t>Rederijkers</a:t>
            </a:r>
          </a:p>
          <a:p>
            <a:pPr algn="l"/>
            <a:r>
              <a:rPr lang="nl-NL" dirty="0" err="1" smtClean="0"/>
              <a:t>P.C.Hooft</a:t>
            </a:r>
            <a:endParaRPr lang="nl-NL" dirty="0"/>
          </a:p>
          <a:p>
            <a:pPr algn="l"/>
            <a:r>
              <a:rPr lang="nl-NL" dirty="0" smtClean="0"/>
              <a:t>Bredero</a:t>
            </a:r>
          </a:p>
          <a:p>
            <a:pPr algn="l"/>
            <a:r>
              <a:rPr lang="nl-NL" dirty="0" smtClean="0"/>
              <a:t>Coster</a:t>
            </a:r>
          </a:p>
          <a:p>
            <a:pPr algn="l"/>
            <a:r>
              <a:rPr lang="nl-NL" dirty="0" smtClean="0"/>
              <a:t>Vondel  </a:t>
            </a:r>
            <a:endParaRPr lang="nl-NL" dirty="0"/>
          </a:p>
        </p:txBody>
      </p:sp>
      <p:pic>
        <p:nvPicPr>
          <p:cNvPr id="4" name="Afbeelding 3"/>
          <p:cNvPicPr>
            <a:picLocks noChangeAspect="1"/>
          </p:cNvPicPr>
          <p:nvPr/>
        </p:nvPicPr>
        <p:blipFill>
          <a:blip r:embed="rId2"/>
          <a:stretch>
            <a:fillRect/>
          </a:stretch>
        </p:blipFill>
        <p:spPr>
          <a:xfrm>
            <a:off x="4162778" y="606775"/>
            <a:ext cx="4275666" cy="5438647"/>
          </a:xfrm>
          <a:prstGeom prst="rect">
            <a:avLst/>
          </a:prstGeom>
        </p:spPr>
      </p:pic>
    </p:spTree>
    <p:extLst>
      <p:ext uri="{BB962C8B-B14F-4D97-AF65-F5344CB8AC3E}">
        <p14:creationId xmlns:p14="http://schemas.microsoft.com/office/powerpoint/2010/main" val="16528902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De Gijsbrecht van Amstel: Joost van den Vondel</a:t>
            </a:r>
            <a:endParaRPr lang="nl-NL" dirty="0"/>
          </a:p>
        </p:txBody>
      </p:sp>
      <p:sp>
        <p:nvSpPr>
          <p:cNvPr id="3" name="Tijdelijke aanduiding voor inhoud 2"/>
          <p:cNvSpPr>
            <a:spLocks noGrp="1"/>
          </p:cNvSpPr>
          <p:nvPr>
            <p:ph idx="1"/>
          </p:nvPr>
        </p:nvSpPr>
        <p:spPr/>
        <p:txBody>
          <a:bodyPr>
            <a:normAutofit lnSpcReduction="10000"/>
          </a:bodyPr>
          <a:lstStyle/>
          <a:p>
            <a:r>
              <a:rPr lang="nl-NL" sz="2200" dirty="0" smtClean="0">
                <a:hlinkClick r:id="rId3"/>
              </a:rPr>
              <a:t>https://www.youtube.com/watch?v=5kqPMteLoLw&amp;index=7&amp;list=PLzWn31iW7cvMC-PLkWk_9oUYZfHnYGlHQ</a:t>
            </a:r>
            <a:endParaRPr lang="nl-NL" sz="2200" dirty="0" smtClean="0"/>
          </a:p>
          <a:p>
            <a:endParaRPr lang="nl-NL" sz="2200" dirty="0" smtClean="0">
              <a:hlinkClick r:id="rId4"/>
            </a:endParaRPr>
          </a:p>
          <a:p>
            <a:r>
              <a:rPr lang="nl-NL" sz="2200" dirty="0" smtClean="0">
                <a:hlinkClick r:id="rId4"/>
              </a:rPr>
              <a:t>https</a:t>
            </a:r>
            <a:r>
              <a:rPr lang="nl-NL" sz="2200" dirty="0">
                <a:hlinkClick r:id="rId4"/>
              </a:rPr>
              <a:t>://www.youtube.com/watch?v=dWOnzytD4_0&amp;list=PLzWn31iW7cvMC-PLkWk_9oUYZfHnYGlHQ&amp;index=</a:t>
            </a:r>
            <a:r>
              <a:rPr lang="nl-NL" sz="2200" dirty="0" smtClean="0">
                <a:hlinkClick r:id="rId4"/>
              </a:rPr>
              <a:t>6</a:t>
            </a:r>
            <a:endParaRPr lang="nl-NL" sz="2200" dirty="0" smtClean="0"/>
          </a:p>
          <a:p>
            <a:endParaRPr lang="nl-NL" dirty="0"/>
          </a:p>
          <a:p>
            <a:r>
              <a:rPr lang="nl-NL" dirty="0" smtClean="0"/>
              <a:t>Vondel: Lucifer</a:t>
            </a:r>
          </a:p>
          <a:p>
            <a:r>
              <a:rPr lang="nl-NL" dirty="0">
                <a:hlinkClick r:id="rId5"/>
              </a:rPr>
              <a:t>https://www.youtube.com/watch?v=mDkXa4avY-</a:t>
            </a:r>
            <a:r>
              <a:rPr lang="nl-NL" dirty="0" smtClean="0">
                <a:hlinkClick r:id="rId5"/>
              </a:rPr>
              <a:t>g</a:t>
            </a:r>
            <a:endParaRPr lang="nl-NL" dirty="0" smtClean="0"/>
          </a:p>
          <a:p>
            <a:endParaRPr lang="nl-NL" dirty="0" smtClean="0"/>
          </a:p>
          <a:p>
            <a:endParaRPr lang="nl-NL" dirty="0" smtClean="0"/>
          </a:p>
          <a:p>
            <a:endParaRPr lang="nl-NL" dirty="0" smtClean="0"/>
          </a:p>
          <a:p>
            <a:endParaRPr lang="nl-NL" dirty="0"/>
          </a:p>
          <a:p>
            <a:endParaRPr lang="nl-NL" dirty="0" smtClean="0"/>
          </a:p>
          <a:p>
            <a:endParaRPr lang="nl-NL" dirty="0"/>
          </a:p>
        </p:txBody>
      </p:sp>
    </p:spTree>
    <p:extLst>
      <p:ext uri="{BB962C8B-B14F-4D97-AF65-F5344CB8AC3E}">
        <p14:creationId xmlns:p14="http://schemas.microsoft.com/office/powerpoint/2010/main" val="12086763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Rederijkerskamers</a:t>
            </a:r>
            <a:endParaRPr lang="nl-NL" dirty="0"/>
          </a:p>
        </p:txBody>
      </p:sp>
      <p:sp>
        <p:nvSpPr>
          <p:cNvPr id="3" name="Tijdelijke aanduiding voor inhoud 2"/>
          <p:cNvSpPr>
            <a:spLocks noGrp="1"/>
          </p:cNvSpPr>
          <p:nvPr>
            <p:ph idx="1"/>
          </p:nvPr>
        </p:nvSpPr>
        <p:spPr/>
        <p:txBody>
          <a:bodyPr>
            <a:normAutofit/>
          </a:bodyPr>
          <a:lstStyle/>
          <a:p>
            <a:r>
              <a:rPr lang="nl-NL" sz="1600" dirty="0" smtClean="0"/>
              <a:t>Rederijkers zijn artistieke burgers</a:t>
            </a:r>
          </a:p>
          <a:p>
            <a:r>
              <a:rPr lang="nl-NL" sz="1600" dirty="0" smtClean="0"/>
              <a:t>Literaire amateurvereniging voor mannen uit de betere </a:t>
            </a:r>
            <a:r>
              <a:rPr lang="nl-NL" sz="1600" dirty="0" err="1" smtClean="0"/>
              <a:t>milieu’s</a:t>
            </a:r>
            <a:endParaRPr lang="nl-NL" sz="1600" dirty="0" smtClean="0"/>
          </a:p>
          <a:p>
            <a:r>
              <a:rPr lang="nl-NL" sz="1600" dirty="0" smtClean="0"/>
              <a:t>( tot 1650 : vrouwenrollen werden gespeeld door mannen )</a:t>
            </a:r>
          </a:p>
          <a:p>
            <a:r>
              <a:rPr lang="nl-NL" sz="1600" dirty="0" smtClean="0"/>
              <a:t>RETORICA ( een van de 7 klassieke vrije kunsten )</a:t>
            </a:r>
          </a:p>
          <a:p>
            <a:r>
              <a:rPr lang="nl-NL" sz="1600" dirty="0" smtClean="0"/>
              <a:t>Schrijven gedichten en toneelstukken voor eigen kring</a:t>
            </a:r>
          </a:p>
          <a:p>
            <a:r>
              <a:rPr lang="nl-NL" sz="1600" dirty="0" smtClean="0"/>
              <a:t>Vergaderingen en uitvoeringen in een gehuurd lokaal van het dorps of stadsbestuur</a:t>
            </a:r>
          </a:p>
          <a:p>
            <a:endParaRPr lang="nl-NL" dirty="0"/>
          </a:p>
        </p:txBody>
      </p:sp>
      <p:pic>
        <p:nvPicPr>
          <p:cNvPr id="4" name="fotomidden" descr="oman Comique"/>
          <p:cNvPicPr/>
          <p:nvPr/>
        </p:nvPicPr>
        <p:blipFill>
          <a:blip r:embed="rId2">
            <a:extLst>
              <a:ext uri="{28A0092B-C50C-407E-A947-70E740481C1C}">
                <a14:useLocalDpi xmlns:a14="http://schemas.microsoft.com/office/drawing/2010/main" val="0"/>
              </a:ext>
            </a:extLst>
          </a:blip>
          <a:srcRect/>
          <a:stretch>
            <a:fillRect/>
          </a:stretch>
        </p:blipFill>
        <p:spPr bwMode="auto">
          <a:xfrm>
            <a:off x="4587565" y="3658323"/>
            <a:ext cx="4280989" cy="2855012"/>
          </a:xfrm>
          <a:prstGeom prst="rect">
            <a:avLst/>
          </a:prstGeom>
          <a:noFill/>
          <a:ln>
            <a:noFill/>
          </a:ln>
        </p:spPr>
      </p:pic>
      <p:pic>
        <p:nvPicPr>
          <p:cNvPr id="6" name="Afbeelding 5" descr="Schermafbeelding 2014-10-18 om 10.28.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98" y="3939387"/>
            <a:ext cx="4227808" cy="1820191"/>
          </a:xfrm>
          <a:prstGeom prst="rect">
            <a:avLst/>
          </a:prstGeom>
        </p:spPr>
      </p:pic>
    </p:spTree>
    <p:extLst>
      <p:ext uri="{BB962C8B-B14F-4D97-AF65-F5344CB8AC3E}">
        <p14:creationId xmlns:p14="http://schemas.microsoft.com/office/powerpoint/2010/main" val="30275808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sz="2800" dirty="0" smtClean="0"/>
              <a:t>Rederijkers in Amsterdam</a:t>
            </a:r>
            <a:endParaRPr lang="nl-NL" sz="2800" dirty="0"/>
          </a:p>
        </p:txBody>
      </p:sp>
      <p:sp>
        <p:nvSpPr>
          <p:cNvPr id="3" name="Tijdelijke aanduiding voor inhoud 2"/>
          <p:cNvSpPr>
            <a:spLocks noGrp="1"/>
          </p:cNvSpPr>
          <p:nvPr>
            <p:ph idx="1"/>
          </p:nvPr>
        </p:nvSpPr>
        <p:spPr>
          <a:xfrm>
            <a:off x="457200" y="1259246"/>
            <a:ext cx="8229600" cy="4866918"/>
          </a:xfrm>
        </p:spPr>
        <p:txBody>
          <a:bodyPr>
            <a:normAutofit fontScale="85000" lnSpcReduction="20000"/>
          </a:bodyPr>
          <a:lstStyle/>
          <a:p>
            <a:r>
              <a:rPr lang="nl-NL" sz="1600" dirty="0" smtClean="0"/>
              <a:t>De </a:t>
            </a:r>
            <a:r>
              <a:rPr lang="nl-NL" sz="1600" dirty="0" err="1" smtClean="0"/>
              <a:t>Eglentier</a:t>
            </a:r>
            <a:r>
              <a:rPr lang="nl-NL" sz="1600" dirty="0" smtClean="0"/>
              <a:t> ( de wilde roos )</a:t>
            </a:r>
          </a:p>
          <a:p>
            <a:r>
              <a:rPr lang="nl-NL" sz="1600" dirty="0" smtClean="0"/>
              <a:t> – “ De oude kamer” – Amsterdammers</a:t>
            </a:r>
          </a:p>
          <a:p>
            <a:r>
              <a:rPr lang="nl-NL" sz="1600" dirty="0" smtClean="0"/>
              <a:t>Plaats: de zolder van de vleeshal in de </a:t>
            </a:r>
            <a:r>
              <a:rPr lang="nl-NL" sz="1600" smtClean="0"/>
              <a:t>kleine Nes</a:t>
            </a:r>
          </a:p>
          <a:p>
            <a:pPr marL="0" indent="0">
              <a:buNone/>
            </a:pPr>
            <a:endParaRPr lang="nl-NL" sz="1600" dirty="0" smtClean="0"/>
          </a:p>
          <a:p>
            <a:r>
              <a:rPr lang="nl-NL" sz="1600" dirty="0" smtClean="0"/>
              <a:t>Het wit lavendel ( de witte lavendelbloem )- </a:t>
            </a:r>
          </a:p>
          <a:p>
            <a:r>
              <a:rPr lang="nl-NL" sz="1600" dirty="0" smtClean="0"/>
              <a:t>vluchtelingen uit de Zuidelijke Nederlanden</a:t>
            </a:r>
          </a:p>
          <a:p>
            <a:r>
              <a:rPr lang="nl-NL" sz="1600" dirty="0" smtClean="0"/>
              <a:t>Plaats: de zolder van de Mariakerk aan het </a:t>
            </a:r>
            <a:r>
              <a:rPr lang="nl-NL" sz="1600" dirty="0" err="1" smtClean="0"/>
              <a:t>Rokin</a:t>
            </a:r>
            <a:endParaRPr lang="nl-NL" sz="1600" dirty="0" smtClean="0"/>
          </a:p>
          <a:p>
            <a:endParaRPr lang="nl-NL" sz="1600" dirty="0" smtClean="0"/>
          </a:p>
          <a:p>
            <a:endParaRPr lang="nl-NL" sz="1600" dirty="0"/>
          </a:p>
          <a:p>
            <a:endParaRPr lang="nl-NL" sz="1600" dirty="0" smtClean="0"/>
          </a:p>
          <a:p>
            <a:endParaRPr lang="nl-NL" sz="1600" dirty="0"/>
          </a:p>
          <a:p>
            <a:r>
              <a:rPr lang="nl-NL" sz="1600" dirty="0" smtClean="0"/>
              <a:t>Activiteiten:</a:t>
            </a:r>
          </a:p>
          <a:p>
            <a:r>
              <a:rPr lang="nl-NL" sz="1600" dirty="0" smtClean="0"/>
              <a:t>Op feestdagen en tijdens de kermis speelde men voor iedereen in de open lucht</a:t>
            </a:r>
          </a:p>
          <a:p>
            <a:r>
              <a:rPr lang="nl-NL" sz="1600" dirty="0" smtClean="0"/>
              <a:t>Feestelijke opluistering van stedelijke feesten en ontvangsten: </a:t>
            </a:r>
            <a:r>
              <a:rPr lang="nl-NL" sz="1600" dirty="0" err="1" smtClean="0"/>
              <a:t>tableaux</a:t>
            </a:r>
            <a:r>
              <a:rPr lang="nl-NL" sz="1600" dirty="0" smtClean="0"/>
              <a:t> vivants ( ontvangst Maria de Medici )</a:t>
            </a:r>
          </a:p>
          <a:p>
            <a:r>
              <a:rPr lang="nl-NL" sz="1600" dirty="0" smtClean="0"/>
              <a:t>Vanaf 1612: toneelopvoeringen op de kamers worden voor iedereen, tegen betaling , toegankelijk. Entree: een stoter ( 3,75 euro )</a:t>
            </a:r>
          </a:p>
          <a:p>
            <a:r>
              <a:rPr lang="nl-NL" sz="1600" dirty="0" smtClean="0"/>
              <a:t>1615-1616: Opbrengst voor de </a:t>
            </a:r>
            <a:r>
              <a:rPr lang="nl-NL" sz="1600" dirty="0" err="1" smtClean="0"/>
              <a:t>Eglentier</a:t>
            </a:r>
            <a:r>
              <a:rPr lang="nl-NL" sz="1600" dirty="0" smtClean="0"/>
              <a:t> meer dan 60.000 euro per jaar met stukken van Bredero en Koster</a:t>
            </a:r>
          </a:p>
          <a:p>
            <a:endParaRPr lang="nl-NL" sz="1600" dirty="0"/>
          </a:p>
          <a:p>
            <a:r>
              <a:rPr lang="nl-NL" sz="1600" dirty="0" smtClean="0"/>
              <a:t>Weerstand tegen het niveau van de teksten door Hooft, Bredero en Coster: schreven lastige teksten geïnspireerd door de klassieken. </a:t>
            </a:r>
          </a:p>
          <a:p>
            <a:endParaRPr lang="nl-NL" dirty="0" smtClean="0"/>
          </a:p>
          <a:p>
            <a:endParaRPr lang="nl-NL" dirty="0"/>
          </a:p>
          <a:p>
            <a:endParaRPr lang="nl-NL" dirty="0" smtClean="0"/>
          </a:p>
          <a:p>
            <a:endParaRPr lang="nl-NL" dirty="0"/>
          </a:p>
        </p:txBody>
      </p:sp>
      <p:pic>
        <p:nvPicPr>
          <p:cNvPr id="4" name="il_fi" descr="http://resolver.kb.nl/resolve?urn=urn:gvn:BVB01:BDH5870DIPK&amp;role=image&amp;size=largest"/>
          <p:cNvPicPr/>
          <p:nvPr/>
        </p:nvPicPr>
        <p:blipFill>
          <a:blip r:embed="rId2">
            <a:extLst>
              <a:ext uri="{28A0092B-C50C-407E-A947-70E740481C1C}">
                <a14:useLocalDpi xmlns:a14="http://schemas.microsoft.com/office/drawing/2010/main" val="0"/>
              </a:ext>
            </a:extLst>
          </a:blip>
          <a:srcRect/>
          <a:stretch>
            <a:fillRect/>
          </a:stretch>
        </p:blipFill>
        <p:spPr bwMode="auto">
          <a:xfrm>
            <a:off x="5156137" y="473266"/>
            <a:ext cx="3831824" cy="2978802"/>
          </a:xfrm>
          <a:prstGeom prst="rect">
            <a:avLst/>
          </a:prstGeom>
          <a:noFill/>
          <a:ln>
            <a:noFill/>
          </a:ln>
        </p:spPr>
      </p:pic>
    </p:spTree>
    <p:extLst>
      <p:ext uri="{BB962C8B-B14F-4D97-AF65-F5344CB8AC3E}">
        <p14:creationId xmlns:p14="http://schemas.microsoft.com/office/powerpoint/2010/main" val="14779221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1617: Eerste Nederduitse Academie</a:t>
            </a:r>
            <a:endParaRPr lang="nl-NL" dirty="0"/>
          </a:p>
        </p:txBody>
      </p:sp>
      <p:sp>
        <p:nvSpPr>
          <p:cNvPr id="3" name="Tijdelijke aanduiding voor inhoud 2"/>
          <p:cNvSpPr>
            <a:spLocks noGrp="1"/>
          </p:cNvSpPr>
          <p:nvPr>
            <p:ph idx="1"/>
          </p:nvPr>
        </p:nvSpPr>
        <p:spPr>
          <a:xfrm>
            <a:off x="457200" y="1600200"/>
            <a:ext cx="4156185" cy="4525963"/>
          </a:xfrm>
        </p:spPr>
        <p:txBody>
          <a:bodyPr>
            <a:normAutofit/>
          </a:bodyPr>
          <a:lstStyle/>
          <a:p>
            <a:r>
              <a:rPr lang="nl-NL" sz="2000" dirty="0" smtClean="0"/>
              <a:t>Opgericht door Hooft, Bredero en Coster ( verlaten de rederijkerskamer )</a:t>
            </a:r>
          </a:p>
          <a:p>
            <a:r>
              <a:rPr lang="nl-NL" sz="2000" dirty="0"/>
              <a:t>D</a:t>
            </a:r>
            <a:r>
              <a:rPr lang="nl-NL" sz="2000" dirty="0" smtClean="0"/>
              <a:t>oel: vernieuwing van het toneel en onderwijs in Amsterdam</a:t>
            </a:r>
          </a:p>
          <a:p>
            <a:r>
              <a:rPr lang="nl-NL" sz="2000" dirty="0" smtClean="0"/>
              <a:t>Theaterzaal</a:t>
            </a:r>
          </a:p>
          <a:p>
            <a:r>
              <a:rPr lang="nl-NL" sz="2000" dirty="0" smtClean="0"/>
              <a:t>School voor hoger onderwijs ( lessen in het Nederlands, niet in het latijn )</a:t>
            </a:r>
          </a:p>
          <a:p>
            <a:r>
              <a:rPr lang="nl-NL" sz="2000" dirty="0" smtClean="0"/>
              <a:t>Vakken: wiskunde, geschiedenis, creatief schrijven, filosofie en toneelspelen</a:t>
            </a:r>
          </a:p>
          <a:p>
            <a:endParaRPr lang="nl-NL" sz="2000" dirty="0"/>
          </a:p>
          <a:p>
            <a:endParaRPr lang="nl-NL" sz="2000" dirty="0"/>
          </a:p>
        </p:txBody>
      </p:sp>
      <p:pic>
        <p:nvPicPr>
          <p:cNvPr id="4" name="Afbeelding 3" descr="http://upload.wikimedia.org/wikipedia/commons/thumb/b/b4/Schouwburgpoort.jpg/280px-Schouwburgpoort.jpg"/>
          <p:cNvPicPr/>
          <p:nvPr/>
        </p:nvPicPr>
        <p:blipFill>
          <a:blip r:embed="rId2">
            <a:extLst>
              <a:ext uri="{28A0092B-C50C-407E-A947-70E740481C1C}">
                <a14:useLocalDpi xmlns:a14="http://schemas.microsoft.com/office/drawing/2010/main" val="0"/>
              </a:ext>
            </a:extLst>
          </a:blip>
          <a:srcRect/>
          <a:stretch>
            <a:fillRect/>
          </a:stretch>
        </p:blipFill>
        <p:spPr bwMode="auto">
          <a:xfrm>
            <a:off x="5004166" y="1770261"/>
            <a:ext cx="3787579" cy="4623663"/>
          </a:xfrm>
          <a:prstGeom prst="rect">
            <a:avLst/>
          </a:prstGeom>
          <a:noFill/>
          <a:ln>
            <a:noFill/>
          </a:ln>
        </p:spPr>
      </p:pic>
    </p:spTree>
    <p:extLst>
      <p:ext uri="{BB962C8B-B14F-4D97-AF65-F5344CB8AC3E}">
        <p14:creationId xmlns:p14="http://schemas.microsoft.com/office/powerpoint/2010/main" val="30710407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Toneelprogramma bij de opening van de Academie</a:t>
            </a:r>
            <a:endParaRPr lang="nl-NL" dirty="0"/>
          </a:p>
        </p:txBody>
      </p:sp>
      <p:sp>
        <p:nvSpPr>
          <p:cNvPr id="3" name="Tijdelijke aanduiding voor inhoud 2"/>
          <p:cNvSpPr>
            <a:spLocks noGrp="1"/>
          </p:cNvSpPr>
          <p:nvPr>
            <p:ph idx="1"/>
          </p:nvPr>
        </p:nvSpPr>
        <p:spPr/>
        <p:txBody>
          <a:bodyPr>
            <a:normAutofit lnSpcReduction="10000"/>
          </a:bodyPr>
          <a:lstStyle/>
          <a:p>
            <a:r>
              <a:rPr lang="nl-NL" sz="2000" dirty="0" smtClean="0"/>
              <a:t>Ochtend: </a:t>
            </a:r>
            <a:r>
              <a:rPr lang="nl-NL" sz="2000" b="1" dirty="0" smtClean="0"/>
              <a:t>Tragedie: </a:t>
            </a:r>
            <a:r>
              <a:rPr lang="nl-NL" sz="2000" dirty="0" smtClean="0"/>
              <a:t>Gijsbrecht van Hoogendorp</a:t>
            </a:r>
          </a:p>
          <a:p>
            <a:r>
              <a:rPr lang="nl-NL" sz="2000" dirty="0" smtClean="0"/>
              <a:t>Thema</a:t>
            </a:r>
            <a:r>
              <a:rPr lang="nl-NL" sz="2000" b="1" dirty="0" smtClean="0"/>
              <a:t>: moord op Willem van Oranje </a:t>
            </a:r>
            <a:r>
              <a:rPr lang="nl-NL" sz="2000" dirty="0" smtClean="0"/>
              <a:t>( aanvoerder van de troepen in de opstand tegen Spanje ): inspiratie bij (  de Romein ) Seneca</a:t>
            </a:r>
          </a:p>
          <a:p>
            <a:endParaRPr lang="nl-NL" sz="2000" dirty="0" smtClean="0"/>
          </a:p>
          <a:p>
            <a:r>
              <a:rPr lang="nl-NL" sz="2000" dirty="0" smtClean="0"/>
              <a:t>Middag: </a:t>
            </a:r>
            <a:r>
              <a:rPr lang="nl-NL" sz="2000" b="1" dirty="0" smtClean="0"/>
              <a:t>Komedie: </a:t>
            </a:r>
            <a:r>
              <a:rPr lang="nl-NL" sz="2000" dirty="0" err="1" smtClean="0"/>
              <a:t>Warenar</a:t>
            </a:r>
            <a:r>
              <a:rPr lang="nl-NL" sz="2000" dirty="0" smtClean="0"/>
              <a:t>: </a:t>
            </a:r>
            <a:r>
              <a:rPr lang="nl-NL" sz="2000" dirty="0" err="1" smtClean="0"/>
              <a:t>P.C.Hooft</a:t>
            </a:r>
            <a:r>
              <a:rPr lang="nl-NL" sz="2000" dirty="0" smtClean="0"/>
              <a:t> ( inspiratie bij Romeinse komedie </a:t>
            </a:r>
            <a:r>
              <a:rPr lang="nl-NL" sz="2000" dirty="0" err="1" smtClean="0"/>
              <a:t>Aulularia</a:t>
            </a:r>
            <a:r>
              <a:rPr lang="nl-NL" sz="2000" dirty="0" smtClean="0"/>
              <a:t>: schrijver </a:t>
            </a:r>
            <a:r>
              <a:rPr lang="nl-NL" sz="2000" dirty="0" err="1" smtClean="0"/>
              <a:t>Plautus</a:t>
            </a:r>
            <a:r>
              <a:rPr lang="nl-NL" sz="2000" dirty="0" smtClean="0"/>
              <a:t> )</a:t>
            </a:r>
          </a:p>
          <a:p>
            <a:r>
              <a:rPr lang="nl-NL" sz="2000" dirty="0" smtClean="0"/>
              <a:t>Thema: </a:t>
            </a:r>
            <a:r>
              <a:rPr lang="nl-NL" sz="2000" b="1" dirty="0" err="1" smtClean="0"/>
              <a:t>Warenar</a:t>
            </a:r>
            <a:endParaRPr lang="nl-NL" sz="2000" b="1" dirty="0" smtClean="0"/>
          </a:p>
          <a:p>
            <a:r>
              <a:rPr lang="nl-NL" sz="2000" dirty="0" smtClean="0"/>
              <a:t>Personificaties: mildheid en de gierigheid</a:t>
            </a:r>
          </a:p>
          <a:p>
            <a:r>
              <a:rPr lang="nl-NL" sz="2000" dirty="0" err="1" smtClean="0"/>
              <a:t>Warenar</a:t>
            </a:r>
            <a:r>
              <a:rPr lang="nl-NL" sz="2000" dirty="0" smtClean="0"/>
              <a:t>: leeft zuinig maar heeft een pot met geld</a:t>
            </a:r>
          </a:p>
          <a:p>
            <a:r>
              <a:rPr lang="nl-NL" sz="2000" dirty="0" smtClean="0"/>
              <a:t>Dochter: Klaartje: ongehuwd zwanger</a:t>
            </a:r>
          </a:p>
          <a:p>
            <a:r>
              <a:rPr lang="nl-NL" sz="2000" dirty="0" smtClean="0"/>
              <a:t>Plaats: Amsterdam</a:t>
            </a:r>
          </a:p>
          <a:p>
            <a:r>
              <a:rPr lang="nl-NL" sz="2000" dirty="0" smtClean="0"/>
              <a:t>Inspiratiebron: Humanisme: elke mens heeft zijn eigen verantwoordelijkheid, kritisch, zelfbewust</a:t>
            </a:r>
            <a:endParaRPr lang="nl-NL" sz="2000" dirty="0"/>
          </a:p>
        </p:txBody>
      </p:sp>
    </p:spTree>
    <p:extLst>
      <p:ext uri="{BB962C8B-B14F-4D97-AF65-F5344CB8AC3E}">
        <p14:creationId xmlns:p14="http://schemas.microsoft.com/office/powerpoint/2010/main" val="850531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Humanisme</a:t>
            </a:r>
            <a:endParaRPr lang="nl-NL" dirty="0"/>
          </a:p>
        </p:txBody>
      </p:sp>
      <p:sp>
        <p:nvSpPr>
          <p:cNvPr id="3" name="Tijdelijke aanduiding voor inhoud 2"/>
          <p:cNvSpPr>
            <a:spLocks noGrp="1"/>
          </p:cNvSpPr>
          <p:nvPr>
            <p:ph idx="1"/>
          </p:nvPr>
        </p:nvSpPr>
        <p:spPr/>
        <p:txBody>
          <a:bodyPr/>
          <a:lstStyle/>
          <a:p>
            <a:r>
              <a:rPr lang="nl-NL" dirty="0" err="1" smtClean="0"/>
              <a:t>Italie</a:t>
            </a:r>
            <a:r>
              <a:rPr lang="nl-NL" dirty="0" smtClean="0"/>
              <a:t>: 1400 Renaissance</a:t>
            </a:r>
          </a:p>
          <a:p>
            <a:r>
              <a:rPr lang="nl-NL" dirty="0" smtClean="0"/>
              <a:t>Inspiratiebron voor de kunsten was de klassieke oudheid ( wedijveren )</a:t>
            </a:r>
          </a:p>
          <a:p>
            <a:r>
              <a:rPr lang="nl-NL" dirty="0" smtClean="0"/>
              <a:t>Erasmus heeft het humanisme verspreid in de Nederlandse gebieden: ideaal van de kritische, zelfbewuste mens</a:t>
            </a:r>
          </a:p>
          <a:p>
            <a:r>
              <a:rPr lang="nl-NL" dirty="0" smtClean="0"/>
              <a:t>Na 1600 wordt het toneel, de muziek en de poëzie beïnvloed door de Renaissance. </a:t>
            </a:r>
            <a:endParaRPr lang="nl-NL" dirty="0"/>
          </a:p>
        </p:txBody>
      </p:sp>
    </p:spTree>
    <p:extLst>
      <p:ext uri="{BB962C8B-B14F-4D97-AF65-F5344CB8AC3E}">
        <p14:creationId xmlns:p14="http://schemas.microsoft.com/office/powerpoint/2010/main" val="1771832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Pieter </a:t>
            </a:r>
            <a:r>
              <a:rPr lang="nl-NL" dirty="0" err="1" smtClean="0"/>
              <a:t>Cornelisz</a:t>
            </a:r>
            <a:r>
              <a:rPr lang="nl-NL" dirty="0" smtClean="0"/>
              <a:t> Hooft ( 1581- 1647 )</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sz="2000" dirty="0" smtClean="0"/>
              <a:t>Intellectuele humanistische opvoeding</a:t>
            </a:r>
          </a:p>
          <a:p>
            <a:r>
              <a:rPr lang="nl-NL" sz="2000" dirty="0" smtClean="0"/>
              <a:t>1598-1601: Grand tour naar Frankrijk,  </a:t>
            </a:r>
            <a:r>
              <a:rPr lang="nl-NL" sz="2000" dirty="0" err="1" smtClean="0"/>
              <a:t>Italie</a:t>
            </a:r>
            <a:r>
              <a:rPr lang="nl-NL" sz="2000" dirty="0" smtClean="0"/>
              <a:t>, Zwitserland en Duitsland</a:t>
            </a:r>
          </a:p>
          <a:p>
            <a:r>
              <a:rPr lang="nl-NL" sz="2000" dirty="0" smtClean="0"/>
              <a:t>Rechtenstudie in Leiden</a:t>
            </a:r>
          </a:p>
          <a:p>
            <a:r>
              <a:rPr lang="nl-NL" sz="2000" dirty="0" smtClean="0"/>
              <a:t>Drost ( bestuursambtenaar )  van Muiden</a:t>
            </a:r>
          </a:p>
          <a:p>
            <a:r>
              <a:rPr lang="nl-NL" sz="2000" dirty="0" smtClean="0"/>
              <a:t>Werk: de Nederlandse Historiën: prozaverslag van de opstand tegen Spanje </a:t>
            </a:r>
          </a:p>
          <a:p>
            <a:r>
              <a:rPr lang="nl-NL" sz="2000" dirty="0" smtClean="0"/>
              <a:t>Strekking van zijn werk : moraal , levenslessen , kritiek op bestuurders, politiek, de kerk</a:t>
            </a:r>
          </a:p>
          <a:p>
            <a:endParaRPr lang="nl-NL" sz="2000" dirty="0"/>
          </a:p>
          <a:p>
            <a:r>
              <a:rPr lang="nl-NL" sz="2000" dirty="0" smtClean="0"/>
              <a:t>Amsterdam was een stad met veel rijken en veel armen.</a:t>
            </a:r>
          </a:p>
          <a:p>
            <a:r>
              <a:rPr lang="nl-NL" sz="2000" dirty="0" smtClean="0"/>
              <a:t>De armenzorg werd opgericht ( om te voorkomen dat er opstand zou komen )</a:t>
            </a:r>
          </a:p>
          <a:p>
            <a:r>
              <a:rPr lang="nl-NL" sz="2000" dirty="0" smtClean="0"/>
              <a:t>Het Humanisme veranderde het idee over de mens: je moest zelf je verantwoordelijkheid nemen voor je gedrag. Dat geldt voor rijk en arm. Hooft, Bredero en Coster tonen in hun toneelstukken goed en fout gedragen helpen toeschouwers en lezers bij de ontwikkeling van de juiste sociale normen. </a:t>
            </a:r>
            <a:endParaRPr lang="nl-NL" sz="2000" dirty="0"/>
          </a:p>
        </p:txBody>
      </p:sp>
    </p:spTree>
    <p:extLst>
      <p:ext uri="{BB962C8B-B14F-4D97-AF65-F5344CB8AC3E}">
        <p14:creationId xmlns:p14="http://schemas.microsoft.com/office/powerpoint/2010/main" val="16166144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10918"/>
          </a:xfrm>
        </p:spPr>
        <p:txBody>
          <a:bodyPr>
            <a:normAutofit fontScale="90000"/>
          </a:bodyPr>
          <a:lstStyle/>
          <a:p>
            <a:pPr algn="r"/>
            <a:r>
              <a:rPr lang="nl-NL" sz="2800" dirty="0" smtClean="0"/>
              <a:t>Amsterdamse schouwburg: Jacob van </a:t>
            </a:r>
            <a:r>
              <a:rPr lang="nl-NL" sz="2800" dirty="0" err="1" smtClean="0"/>
              <a:t>Campen</a:t>
            </a:r>
            <a:r>
              <a:rPr lang="nl-NL" sz="2800" dirty="0" smtClean="0"/>
              <a:t> (1637- 1664)</a:t>
            </a:r>
            <a:endParaRPr lang="nl-NL" sz="2800" dirty="0"/>
          </a:p>
        </p:txBody>
      </p:sp>
      <p:pic>
        <p:nvPicPr>
          <p:cNvPr id="4" name="il_fi" descr="http://www.mariekeabels.nl/wp-content/uploads/2009/09/Savery-Schouwburg-II.jpg"/>
          <p:cNvPicPr>
            <a:picLocks noGrp="1"/>
          </p:cNvPicPr>
          <p:nvPr>
            <p:ph idx="1"/>
          </p:nvPr>
        </p:nvPicPr>
        <p:blipFill>
          <a:blip r:embed="rId2">
            <a:extLst>
              <a:ext uri="{28A0092B-C50C-407E-A947-70E740481C1C}">
                <a14:useLocalDpi xmlns:a14="http://schemas.microsoft.com/office/drawing/2010/main" val="0"/>
              </a:ext>
            </a:extLst>
          </a:blip>
          <a:srcRect l="-16120" r="-16120"/>
          <a:stretch>
            <a:fillRect/>
          </a:stretch>
        </p:blipFill>
        <p:spPr bwMode="auto">
          <a:xfrm>
            <a:off x="3012152" y="987133"/>
            <a:ext cx="6779079" cy="3379707"/>
          </a:xfrm>
          <a:prstGeom prst="rect">
            <a:avLst/>
          </a:prstGeom>
          <a:noFill/>
          <a:ln>
            <a:noFill/>
          </a:ln>
        </p:spPr>
      </p:pic>
      <p:sp>
        <p:nvSpPr>
          <p:cNvPr id="6" name="Rechthoek 5"/>
          <p:cNvSpPr/>
          <p:nvPr/>
        </p:nvSpPr>
        <p:spPr>
          <a:xfrm>
            <a:off x="227956" y="1085556"/>
            <a:ext cx="3310781" cy="5078312"/>
          </a:xfrm>
          <a:prstGeom prst="rect">
            <a:avLst/>
          </a:prstGeom>
        </p:spPr>
        <p:txBody>
          <a:bodyPr wrap="square">
            <a:spAutoFit/>
          </a:bodyPr>
          <a:lstStyle/>
          <a:p>
            <a:r>
              <a:rPr lang="nl-NL" sz="1200" dirty="0"/>
              <a:t>In de zeventiende eeuw dienden toneelkunst en schilderkunst ook vaak een zelfde doel; beide kunsten probeerden de natuur na te bootsen en de toeschouwer een spiegel voor te houden. Samuel van Hoogstraten schrijft dat; ‘een </a:t>
            </a:r>
            <a:r>
              <a:rPr lang="nl-NL" sz="1200" dirty="0" err="1"/>
              <a:t>volmaekte</a:t>
            </a:r>
            <a:r>
              <a:rPr lang="nl-NL" sz="1200" dirty="0"/>
              <a:t> </a:t>
            </a:r>
            <a:r>
              <a:rPr lang="nl-NL" sz="1200" dirty="0" err="1"/>
              <a:t>schildery</a:t>
            </a:r>
            <a:r>
              <a:rPr lang="nl-NL" sz="1200" dirty="0"/>
              <a:t> [..] als een spiegel van de </a:t>
            </a:r>
            <a:r>
              <a:rPr lang="nl-NL" sz="1200" dirty="0" err="1"/>
              <a:t>natuer</a:t>
            </a:r>
            <a:r>
              <a:rPr lang="nl-NL" sz="1200" dirty="0"/>
              <a:t>’ is. </a:t>
            </a:r>
            <a:r>
              <a:rPr lang="nl-NL" sz="1200" u="sng" baseline="30000" dirty="0">
                <a:hlinkClick r:id="rId3"/>
              </a:rPr>
              <a:t>2</a:t>
            </a:r>
            <a:r>
              <a:rPr lang="nl-NL" sz="1200" dirty="0"/>
              <a:t>  Vondel speelde ook met deze ‘spiegelgedachte’. </a:t>
            </a:r>
            <a:r>
              <a:rPr lang="nl-NL" sz="1200" u="sng" baseline="30000" dirty="0">
                <a:hlinkClick r:id="rId4"/>
              </a:rPr>
              <a:t>3</a:t>
            </a:r>
            <a:r>
              <a:rPr lang="nl-NL" sz="1200" dirty="0"/>
              <a:t> In de tragedie Lucifer stort de hoofdpersoon zich als straf voor zijn staatszucht in de hel. Vondel schrijft in het voorbericht dat het stuk als een; ‘spiegel van alle ondankbare </a:t>
            </a:r>
            <a:r>
              <a:rPr lang="nl-NL" sz="1200" dirty="0" err="1"/>
              <a:t>staatzuchtigen</a:t>
            </a:r>
            <a:r>
              <a:rPr lang="nl-NL" sz="1200" dirty="0"/>
              <a:t>’ zal dienen. </a:t>
            </a:r>
            <a:r>
              <a:rPr lang="nl-NL" sz="1200" u="sng" baseline="30000" dirty="0">
                <a:hlinkClick r:id="rId5"/>
              </a:rPr>
              <a:t>4</a:t>
            </a:r>
            <a:r>
              <a:rPr lang="nl-NL" sz="1200" dirty="0"/>
              <a:t> Ten slotte moet worden vermeld, dat beide kunsten voor verschillende lagen van de bevolking waren bestemd. Iedereen die kon lezen en schrijven was in staat om toneel en schilderkunst te begrijpen. De geletterdheid onder de zeventiende-eeuwse bevolking was dan ook zeer groot. Mede door de boekdrukkunst, reformatie, handel en verstedelijking was het merendeel van de bevolking in de Republiek in staat te lezen en schrijven. Rond 1650 kon bijvoorbeeld ruim 71 procent van de (in Amsterdam geboren) mannen schrijven en 51 procent van de vrouwen</a:t>
            </a:r>
            <a:r>
              <a:rPr lang="nl-NL" sz="1200" dirty="0" smtClean="0"/>
              <a:t>.</a:t>
            </a:r>
          </a:p>
          <a:p>
            <a:endParaRPr lang="nl-NL" sz="1200" dirty="0"/>
          </a:p>
          <a:p>
            <a:r>
              <a:rPr lang="nl-NL" sz="1200" dirty="0" smtClean="0">
                <a:hlinkClick r:id="rId6"/>
              </a:rPr>
              <a:t>http://www.mariekeabels.nl/2009/09/174/</a:t>
            </a:r>
            <a:endParaRPr lang="nl-NL" sz="1200" dirty="0" smtClean="0"/>
          </a:p>
          <a:p>
            <a:endParaRPr lang="nl-NL" sz="1200" dirty="0"/>
          </a:p>
        </p:txBody>
      </p:sp>
      <p:sp>
        <p:nvSpPr>
          <p:cNvPr id="7" name="Tekstvak 6"/>
          <p:cNvSpPr txBox="1"/>
          <p:nvPr/>
        </p:nvSpPr>
        <p:spPr>
          <a:xfrm>
            <a:off x="4038069" y="5167247"/>
            <a:ext cx="184666" cy="369332"/>
          </a:xfrm>
          <a:prstGeom prst="rect">
            <a:avLst/>
          </a:prstGeom>
          <a:noFill/>
        </p:spPr>
        <p:txBody>
          <a:bodyPr wrap="none" rtlCol="0">
            <a:spAutoFit/>
          </a:bodyPr>
          <a:lstStyle/>
          <a:p>
            <a:endParaRPr lang="nl-NL" dirty="0"/>
          </a:p>
        </p:txBody>
      </p:sp>
      <p:sp>
        <p:nvSpPr>
          <p:cNvPr id="8" name="Rechthoek 7"/>
          <p:cNvSpPr/>
          <p:nvPr/>
        </p:nvSpPr>
        <p:spPr>
          <a:xfrm>
            <a:off x="3832514" y="4366840"/>
            <a:ext cx="5102591" cy="2492990"/>
          </a:xfrm>
          <a:prstGeom prst="rect">
            <a:avLst/>
          </a:prstGeom>
        </p:spPr>
        <p:txBody>
          <a:bodyPr wrap="square">
            <a:spAutoFit/>
          </a:bodyPr>
          <a:lstStyle/>
          <a:p>
            <a:r>
              <a:rPr lang="nl-NL" sz="1200" i="1" dirty="0"/>
              <a:t>Het ontstaan van de schouwburg</a:t>
            </a:r>
            <a:br>
              <a:rPr lang="nl-NL" sz="1200" i="1" dirty="0"/>
            </a:br>
            <a:r>
              <a:rPr lang="nl-NL" sz="1200" dirty="0"/>
              <a:t>De schouwburg van Jacob van </a:t>
            </a:r>
            <a:r>
              <a:rPr lang="nl-NL" sz="1200" dirty="0" err="1"/>
              <a:t>Campen</a:t>
            </a:r>
            <a:r>
              <a:rPr lang="nl-NL" sz="1200" dirty="0"/>
              <a:t> aan de Keizersgracht 384 zou op Tweede Kerstdag 1637 worden geopend met het toneelstuk, dat Joost van den Vondel speciaal voor deze gelegenheid had geschreven; </a:t>
            </a:r>
            <a:r>
              <a:rPr lang="nl-NL" sz="1200" i="1" dirty="0" err="1"/>
              <a:t>Gysbreght</a:t>
            </a:r>
            <a:r>
              <a:rPr lang="nl-NL" sz="1200" i="1" dirty="0"/>
              <a:t> van </a:t>
            </a:r>
            <a:r>
              <a:rPr lang="nl-NL" sz="1200" i="1" dirty="0" err="1"/>
              <a:t>Aemstel</a:t>
            </a:r>
            <a:r>
              <a:rPr lang="nl-NL" sz="1200" i="1" dirty="0"/>
              <a:t>, </a:t>
            </a:r>
            <a:r>
              <a:rPr lang="nl-NL" sz="1200" i="1" dirty="0" err="1"/>
              <a:t>d’ondergangh</a:t>
            </a:r>
            <a:r>
              <a:rPr lang="nl-NL" sz="1200" i="1" dirty="0"/>
              <a:t> van zijn stad en zijn ballingschap</a:t>
            </a:r>
            <a:r>
              <a:rPr lang="nl-NL" sz="1200" dirty="0"/>
              <a:t>. Het gebouw werd onder leiding van neef Nicolaas van </a:t>
            </a:r>
            <a:r>
              <a:rPr lang="nl-NL" sz="1200" dirty="0" err="1"/>
              <a:t>Campen</a:t>
            </a:r>
            <a:r>
              <a:rPr lang="nl-NL" sz="1200" dirty="0"/>
              <a:t>, naar de plannen van Jacob van </a:t>
            </a:r>
            <a:r>
              <a:rPr lang="nl-NL" sz="1200" dirty="0" err="1"/>
              <a:t>Campen</a:t>
            </a:r>
            <a:r>
              <a:rPr lang="nl-NL" sz="1200" dirty="0"/>
              <a:t> voltooid. </a:t>
            </a:r>
            <a:r>
              <a:rPr lang="nl-NL" sz="1200" baseline="30000" dirty="0">
                <a:hlinkClick r:id="rId7"/>
              </a:rPr>
              <a:t>18</a:t>
            </a:r>
            <a:r>
              <a:rPr lang="nl-NL" sz="1200" dirty="0"/>
              <a:t>  Helaas verhinderde de Amsterdamse kerkenraad de opening, door het stadsbestuur om een verbod te vragen. De gereformeerden zagen dit toneelstuk (en toneel in het algemeen) als ‘</a:t>
            </a:r>
            <a:r>
              <a:rPr lang="nl-NL" sz="1200" dirty="0" err="1"/>
              <a:t>verthooninge</a:t>
            </a:r>
            <a:r>
              <a:rPr lang="nl-NL" sz="1200" dirty="0"/>
              <a:t> </a:t>
            </a:r>
            <a:r>
              <a:rPr lang="nl-NL" sz="1200" dirty="0" err="1"/>
              <a:t>vande</a:t>
            </a:r>
            <a:r>
              <a:rPr lang="nl-NL" sz="1200" dirty="0"/>
              <a:t> </a:t>
            </a:r>
            <a:r>
              <a:rPr lang="nl-NL" sz="1200" dirty="0" err="1"/>
              <a:t>superstitien</a:t>
            </a:r>
            <a:r>
              <a:rPr lang="nl-NL" sz="1200" dirty="0"/>
              <a:t> </a:t>
            </a:r>
            <a:r>
              <a:rPr lang="nl-NL" sz="1200" dirty="0" err="1"/>
              <a:t>vande</a:t>
            </a:r>
            <a:r>
              <a:rPr lang="nl-NL" sz="1200" dirty="0"/>
              <a:t> </a:t>
            </a:r>
            <a:r>
              <a:rPr lang="nl-NL" sz="1200" dirty="0" err="1"/>
              <a:t>paperye</a:t>
            </a:r>
            <a:r>
              <a:rPr lang="nl-NL" sz="1200" dirty="0"/>
              <a:t> als misse en andere </a:t>
            </a:r>
            <a:r>
              <a:rPr lang="nl-NL" sz="1200" dirty="0" err="1"/>
              <a:t>ceremonien</a:t>
            </a:r>
            <a:r>
              <a:rPr lang="nl-NL" sz="1200" dirty="0"/>
              <a:t>’. </a:t>
            </a:r>
            <a:r>
              <a:rPr lang="nl-NL" sz="1200" baseline="30000" dirty="0">
                <a:hlinkClick r:id="rId8"/>
              </a:rPr>
              <a:t>19</a:t>
            </a:r>
            <a:r>
              <a:rPr lang="nl-NL" sz="1200" dirty="0"/>
              <a:t> Op zondag 3 januari 1638 werd het stuk toch opgevoerd. Dit gebeurde echter pas na uitvoerige lezing door één van de burgemeesters, die vervolgens toestemming gaf het stuk op te voeren</a:t>
            </a:r>
            <a:r>
              <a:rPr lang="nl-NL" sz="1200" dirty="0" smtClean="0">
                <a:effectLst/>
              </a:rPr>
              <a:t> </a:t>
            </a:r>
            <a:endParaRPr lang="nl-NL" sz="1200" dirty="0"/>
          </a:p>
        </p:txBody>
      </p:sp>
    </p:spTree>
    <p:extLst>
      <p:ext uri="{BB962C8B-B14F-4D97-AF65-F5344CB8AC3E}">
        <p14:creationId xmlns:p14="http://schemas.microsoft.com/office/powerpoint/2010/main" val="1467949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smtClean="0"/>
              <a:t>Prenten van de schouwburg : het toneel en de spelers ( </a:t>
            </a:r>
            <a:r>
              <a:rPr lang="nl-NL" sz="2400" dirty="0" smtClean="0"/>
              <a:t>tekeningen Rembrandt </a:t>
            </a:r>
            <a:r>
              <a:rPr lang="nl-NL" sz="3200" dirty="0" smtClean="0"/>
              <a:t>)</a:t>
            </a:r>
            <a:endParaRPr lang="nl-NL" sz="3200" dirty="0"/>
          </a:p>
        </p:txBody>
      </p:sp>
      <p:pic>
        <p:nvPicPr>
          <p:cNvPr id="6" name="Tijdelijke aanduiding voor inhoud 5" descr="avery Schouwburg"/>
          <p:cNvPicPr>
            <a:picLocks noGrp="1"/>
          </p:cNvPicPr>
          <p:nvPr>
            <p:ph idx="1"/>
          </p:nvPr>
        </p:nvPicPr>
        <p:blipFill>
          <a:blip r:embed="rId2">
            <a:extLst>
              <a:ext uri="{28A0092B-C50C-407E-A947-70E740481C1C}">
                <a14:useLocalDpi xmlns:a14="http://schemas.microsoft.com/office/drawing/2010/main" val="0"/>
              </a:ext>
            </a:extLst>
          </a:blip>
          <a:srcRect l="-17112" r="-17112"/>
          <a:stretch>
            <a:fillRect/>
          </a:stretch>
        </p:blipFill>
        <p:spPr bwMode="auto">
          <a:xfrm>
            <a:off x="313520" y="1417638"/>
            <a:ext cx="5209121" cy="2920145"/>
          </a:xfrm>
          <a:prstGeom prst="rect">
            <a:avLst/>
          </a:prstGeom>
          <a:noFill/>
          <a:ln>
            <a:noFill/>
          </a:ln>
        </p:spPr>
      </p:pic>
      <p:pic>
        <p:nvPicPr>
          <p:cNvPr id="8" name="Afbeelding 7"/>
          <p:cNvPicPr>
            <a:picLocks noChangeAspect="1"/>
          </p:cNvPicPr>
          <p:nvPr/>
        </p:nvPicPr>
        <p:blipFill>
          <a:blip r:embed="rId3"/>
          <a:stretch>
            <a:fillRect/>
          </a:stretch>
        </p:blipFill>
        <p:spPr>
          <a:xfrm>
            <a:off x="5937698" y="1417638"/>
            <a:ext cx="2117771" cy="3112559"/>
          </a:xfrm>
          <a:prstGeom prst="rect">
            <a:avLst/>
          </a:prstGeom>
        </p:spPr>
      </p:pic>
      <p:pic>
        <p:nvPicPr>
          <p:cNvPr id="9" name="Afbeelding 8"/>
          <p:cNvPicPr>
            <a:picLocks noChangeAspect="1"/>
          </p:cNvPicPr>
          <p:nvPr/>
        </p:nvPicPr>
        <p:blipFill>
          <a:blip r:embed="rId4"/>
          <a:stretch>
            <a:fillRect/>
          </a:stretch>
        </p:blipFill>
        <p:spPr>
          <a:xfrm>
            <a:off x="943112" y="4505057"/>
            <a:ext cx="2639046" cy="1928534"/>
          </a:xfrm>
          <a:prstGeom prst="rect">
            <a:avLst/>
          </a:prstGeom>
        </p:spPr>
      </p:pic>
      <p:sp>
        <p:nvSpPr>
          <p:cNvPr id="10" name="Tekstvak 9"/>
          <p:cNvSpPr txBox="1"/>
          <p:nvPr/>
        </p:nvSpPr>
        <p:spPr>
          <a:xfrm>
            <a:off x="943112" y="6433591"/>
            <a:ext cx="2932131" cy="369332"/>
          </a:xfrm>
          <a:prstGeom prst="rect">
            <a:avLst/>
          </a:prstGeom>
          <a:noFill/>
        </p:spPr>
        <p:txBody>
          <a:bodyPr wrap="square" rtlCol="0">
            <a:spAutoFit/>
          </a:bodyPr>
          <a:lstStyle/>
          <a:p>
            <a:r>
              <a:rPr lang="nl-NL" sz="1200" dirty="0" smtClean="0"/>
              <a:t>Brand in de schouwburg: 1772</a:t>
            </a:r>
            <a:r>
              <a:rPr lang="nl-NL" dirty="0" smtClean="0"/>
              <a:t> </a:t>
            </a:r>
            <a:endParaRPr lang="nl-NL" dirty="0"/>
          </a:p>
        </p:txBody>
      </p:sp>
      <p:sp>
        <p:nvSpPr>
          <p:cNvPr id="3" name="Tekstvak 2"/>
          <p:cNvSpPr txBox="1"/>
          <p:nvPr/>
        </p:nvSpPr>
        <p:spPr>
          <a:xfrm>
            <a:off x="3875243" y="4635324"/>
            <a:ext cx="4602530" cy="2031325"/>
          </a:xfrm>
          <a:prstGeom prst="rect">
            <a:avLst/>
          </a:prstGeom>
          <a:noFill/>
        </p:spPr>
        <p:txBody>
          <a:bodyPr wrap="square" rtlCol="0">
            <a:spAutoFit/>
          </a:bodyPr>
          <a:lstStyle/>
          <a:p>
            <a:r>
              <a:rPr lang="nl-NL" sz="1400" dirty="0" smtClean="0"/>
              <a:t>Vorm : amfitheater:  </a:t>
            </a:r>
            <a:r>
              <a:rPr lang="nl-NL" sz="1400" dirty="0"/>
              <a:t>Classicistisch</a:t>
            </a:r>
          </a:p>
          <a:p>
            <a:endParaRPr lang="nl-NL" sz="1400" dirty="0" smtClean="0"/>
          </a:p>
          <a:p>
            <a:r>
              <a:rPr lang="nl-NL" sz="1400" dirty="0" smtClean="0"/>
              <a:t>Decor : Vaste classicistische achterwand: ophangen van decorplaten, valluiken en takels</a:t>
            </a:r>
          </a:p>
          <a:p>
            <a:r>
              <a:rPr lang="nl-NL" sz="1400" dirty="0" smtClean="0"/>
              <a:t>Loges</a:t>
            </a:r>
          </a:p>
          <a:p>
            <a:r>
              <a:rPr lang="nl-NL" sz="1400" dirty="0" smtClean="0"/>
              <a:t>Tribunes</a:t>
            </a:r>
          </a:p>
          <a:p>
            <a:r>
              <a:rPr lang="nl-NL" sz="1400" dirty="0" smtClean="0"/>
              <a:t>Staanplaatsen</a:t>
            </a:r>
          </a:p>
          <a:p>
            <a:endParaRPr lang="nl-NL" sz="1400" dirty="0" smtClean="0"/>
          </a:p>
          <a:p>
            <a:r>
              <a:rPr lang="nl-NL" sz="1400" dirty="0" smtClean="0"/>
              <a:t>Tonvormig dak met groot raam:  voorstellingen overdag</a:t>
            </a:r>
            <a:endParaRPr lang="nl-NL" sz="1400" dirty="0"/>
          </a:p>
        </p:txBody>
      </p:sp>
    </p:spTree>
    <p:extLst>
      <p:ext uri="{BB962C8B-B14F-4D97-AF65-F5344CB8AC3E}">
        <p14:creationId xmlns:p14="http://schemas.microsoft.com/office/powerpoint/2010/main" val="28322787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376</TotalTime>
  <Words>765</Words>
  <Application>Microsoft Macintosh PowerPoint</Application>
  <PresentationFormat>Diavoorstelling (4:3)</PresentationFormat>
  <Paragraphs>95</Paragraphs>
  <Slides>10</Slides>
  <Notes>1</Notes>
  <HiddenSlides>0</HiddenSlides>
  <MMClips>0</MMClips>
  <ScaleCrop>false</ScaleCrop>
  <HeadingPairs>
    <vt:vector size="4" baseType="variant">
      <vt:variant>
        <vt:lpstr>Thema</vt:lpstr>
      </vt:variant>
      <vt:variant>
        <vt:i4>1</vt:i4>
      </vt:variant>
      <vt:variant>
        <vt:lpstr>Diatitels</vt:lpstr>
      </vt:variant>
      <vt:variant>
        <vt:i4>10</vt:i4>
      </vt:variant>
    </vt:vector>
  </HeadingPairs>
  <TitlesOfParts>
    <vt:vector size="11" baseType="lpstr">
      <vt:lpstr>Office-thema</vt:lpstr>
      <vt:lpstr>Toneel in de  17e eeuw</vt:lpstr>
      <vt:lpstr>Rederijkerskamers</vt:lpstr>
      <vt:lpstr>Rederijkers in Amsterdam</vt:lpstr>
      <vt:lpstr>1617: Eerste Nederduitse Academie</vt:lpstr>
      <vt:lpstr>Toneelprogramma bij de opening van de Academie</vt:lpstr>
      <vt:lpstr>Het Humanisme</vt:lpstr>
      <vt:lpstr>Pieter Cornelisz Hooft ( 1581- 1647 )</vt:lpstr>
      <vt:lpstr>Amsterdamse schouwburg: Jacob van Campen (1637- 1664)</vt:lpstr>
      <vt:lpstr>Prenten van de schouwburg : het toneel en de spelers ( tekeningen Rembrandt )</vt:lpstr>
      <vt:lpstr>De Gijsbrecht van Amstel: Joost van den Vondel</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Gebruiker</dc:creator>
  <cp:lastModifiedBy>Gebruiker</cp:lastModifiedBy>
  <cp:revision>19</cp:revision>
  <dcterms:created xsi:type="dcterms:W3CDTF">2014-10-15T07:03:09Z</dcterms:created>
  <dcterms:modified xsi:type="dcterms:W3CDTF">2017-01-26T14:57:06Z</dcterms:modified>
</cp:coreProperties>
</file>